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Nunito Medium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0521A7-1762-4F3A-A400-33FC0CA74849}">
  <a:tblStyle styleId="{B90521A7-1762-4F3A-A400-33FC0CA7484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Medium-bold.fntdata"/><Relationship Id="rId25" Type="http://schemas.openxmlformats.org/officeDocument/2006/relationships/font" Target="fonts/NunitoMedium-regular.fntdata"/><Relationship Id="rId28" Type="http://schemas.openxmlformats.org/officeDocument/2006/relationships/font" Target="fonts/NunitoMedium-boldItalic.fntdata"/><Relationship Id="rId27" Type="http://schemas.openxmlformats.org/officeDocument/2006/relationships/font" Target="fonts/Nuni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exen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dc8b8bfd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dc8b8bfd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f1fcc60c9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f1fcc60c9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f1fcc60c9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f1fcc60c9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f2171a22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f2171a22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f2171a22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f2171a22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f2171a22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f2171a22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f2171a22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f2171a22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2171a22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2171a2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41197f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41197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2171a2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2171a2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2171a22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f2171a22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2171a22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2171a22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f2171a22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f2171a22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f1fcc60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f1fcc60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nnercox1112.github.io/Folium_Visualization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connercox1112.github.io/Folium_Visualization/" TargetMode="External"/><Relationship Id="rId5" Type="http://schemas.openxmlformats.org/officeDocument/2006/relationships/hyperlink" Target="https://connercox1112.github.io/Folium_Visualization/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connercox1112.github.io/Folium_Visualization/" TargetMode="External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1632" l="0" r="0" t="0"/>
          <a:stretch/>
        </p:blipFill>
        <p:spPr>
          <a:xfrm>
            <a:off x="211875" y="2291825"/>
            <a:ext cx="8720249" cy="2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ctrTitle"/>
          </p:nvPr>
        </p:nvSpPr>
        <p:spPr>
          <a:xfrm>
            <a:off x="311700" y="820850"/>
            <a:ext cx="85206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Predicting Chicago Housing Prices</a:t>
            </a:r>
            <a:endParaRPr sz="388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311700" y="2238800"/>
            <a:ext cx="8520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79">
                <a:solidFill>
                  <a:schemeClr val="dk2"/>
                </a:solidFill>
              </a:rPr>
              <a:t>Conner Cox, </a:t>
            </a:r>
            <a:r>
              <a:rPr lang="en" sz="1879">
                <a:solidFill>
                  <a:schemeClr val="dk2"/>
                </a:solidFill>
              </a:rPr>
              <a:t>Kelci Griffin, </a:t>
            </a:r>
            <a:r>
              <a:rPr lang="en" sz="1879">
                <a:solidFill>
                  <a:schemeClr val="dk2"/>
                </a:solidFill>
              </a:rPr>
              <a:t>Kyle Kohlmeyer, Lindsay McFadyen</a:t>
            </a:r>
            <a:endParaRPr sz="1879">
              <a:solidFill>
                <a:schemeClr val="dk2"/>
              </a:solidFill>
            </a:endParaRPr>
          </a:p>
        </p:txBody>
      </p:sp>
      <p:grpSp>
        <p:nvGrpSpPr>
          <p:cNvPr id="131" name="Google Shape;131;p13"/>
          <p:cNvGrpSpPr/>
          <p:nvPr/>
        </p:nvGrpSpPr>
        <p:grpSpPr>
          <a:xfrm>
            <a:off x="3417750" y="1661669"/>
            <a:ext cx="2308500" cy="577125"/>
            <a:chOff x="3417750" y="1661669"/>
            <a:chExt cx="2308500" cy="577125"/>
          </a:xfrm>
        </p:grpSpPr>
        <p:pic>
          <p:nvPicPr>
            <p:cNvPr id="132" name="Google Shape;13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7750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4875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9125" y="1661669"/>
              <a:ext cx="577125" cy="57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3"/>
          <p:cNvSpPr/>
          <p:nvPr/>
        </p:nvSpPr>
        <p:spPr>
          <a:xfrm>
            <a:off x="136800" y="82625"/>
            <a:ext cx="8870400" cy="1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819150" y="402000"/>
            <a:ext cx="75057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Regression Class Codes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819150" y="1202950"/>
            <a:ext cx="75057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up to 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1,000 to 1,800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One-story Residence, any age, 1,801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and over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 story  residence,  over  62  years  of  age  up  to 2,200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over 62 years of age, 2,201 to 4,9999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and up to 2,000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3,801 to 4,999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 story  residence,  any  age,  5,000 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and over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Split level residence with a lower level below grade (ground level) all ages, all sizes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Two-or-more story residence, up to 62 years of age, 2,001 to 3,800 </a:t>
            </a:r>
            <a:r>
              <a:rPr lang="en" sz="16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sq. ft.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Individually owned townhome or row house up to 62 years of age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819150" y="501850"/>
            <a:ext cx="75057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with Sq. Ft.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(Conner) 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08" name="Google Shape;208;p23"/>
          <p:cNvGraphicFramePr/>
          <p:nvPr/>
        </p:nvGraphicFramePr>
        <p:xfrm>
          <a:off x="4981225" y="13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{B90521A7-1762-4F3A-A400-33FC0CA74849}</a:tableStyleId>
              </a:tblPr>
              <a:tblGrid>
                <a:gridCol w="1632625"/>
                <a:gridCol w="1711000"/>
              </a:tblGrid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$290, 539.52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$423,389.26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$395,000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$217,639.00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$226,974.00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$206,000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$245,499.00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$218,000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$453,908.00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$253,350.00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$228,792.68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$214,000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$309,636.00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$267,007.50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$212,000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3"/>
          <p:cNvSpPr txBox="1"/>
          <p:nvPr/>
        </p:nvSpPr>
        <p:spPr>
          <a:xfrm>
            <a:off x="819150" y="1352100"/>
            <a:ext cx="300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only single family residences with sale prices greater than $200,000 and less than $750,000.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Latitude, Longitude, Sale date, Building Sq. Ft.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60,180.54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83,056.65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357225" y="300275"/>
            <a:ext cx="8389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Mapping Chicago Housing Price Predictions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5" name="Google Shape;21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7834" t="2610"/>
          <a:stretch/>
        </p:blipFill>
        <p:spPr>
          <a:xfrm>
            <a:off x="357225" y="1003400"/>
            <a:ext cx="3678176" cy="35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48830" l="0" r="25827" t="0"/>
          <a:stretch/>
        </p:blipFill>
        <p:spPr>
          <a:xfrm>
            <a:off x="4122375" y="1003400"/>
            <a:ext cx="4624624" cy="177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9335" l="0" r="0" t="3737"/>
          <a:stretch/>
        </p:blipFill>
        <p:spPr>
          <a:xfrm>
            <a:off x="4122375" y="2857500"/>
            <a:ext cx="4624625" cy="16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3599025" y="4588100"/>
            <a:ext cx="514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https://connercox1112.github.io/Folium_Visualization/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19200" y="598400"/>
            <a:ext cx="36861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Outcome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819200" y="1206800"/>
            <a:ext cx="36453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Nunito"/>
                <a:ea typeface="Nunito"/>
                <a:cs typeface="Nunito"/>
                <a:sym typeface="Nunito"/>
              </a:rPr>
              <a:t>Connor’s Random Forest Regression Model had the most accurate model to predict housing prices. </a:t>
            </a:r>
            <a:endParaRPr sz="5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= Latitude, Longitude, Sale date, Building Sq. Ft. 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60,180.54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 sz="48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</a:t>
            </a:r>
            <a:r>
              <a:rPr lang="en" sz="4800">
                <a:latin typeface="Nunito"/>
                <a:ea typeface="Nunito"/>
                <a:cs typeface="Nunito"/>
                <a:sym typeface="Nunito"/>
              </a:rPr>
              <a:t>83,056.65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5351425" y="1206800"/>
            <a:ext cx="3162600" cy="32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The model's success can be attributed to the strategic limitation of the dataset to include only sale prices between $200,000 and $750,000 and single family residential properties.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Additionally, the model used data from home transactions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occurring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from 2013 to 2019. While, the other models only utilized transaction data from 2018 to 2019.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819150" y="874675"/>
            <a:ext cx="36861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Limitations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819150" y="1570525"/>
            <a:ext cx="3129000" cy="28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Accuracy of sale price.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Only one sale price per home within data set.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Lack of variables to account for market factors.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Rising interest rates after pandemic.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p26"/>
          <p:cNvSpPr txBox="1"/>
          <p:nvPr>
            <p:ph idx="2" type="body"/>
          </p:nvPr>
        </p:nvSpPr>
        <p:spPr>
          <a:xfrm>
            <a:off x="4268075" y="1614150"/>
            <a:ext cx="4056900" cy="30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Aggregate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housing predictions by neighborhood and incorporate census demographics including income and race to identify neighborhoods at risk for lack of affordable housing and gentrification.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Create a single or multiple linear regression model which uses one or more independent variable to predict a dependent variable.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4505300" y="751075"/>
            <a:ext cx="36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Recommendations</a:t>
            </a: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for Future Research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 amt="51000"/>
          </a:blip>
          <a:srcRect b="0" l="0" r="9909" t="0"/>
          <a:stretch/>
        </p:blipFill>
        <p:spPr>
          <a:xfrm>
            <a:off x="203600" y="196325"/>
            <a:ext cx="8739723" cy="47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097150" y="1563588"/>
            <a:ext cx="4949700" cy="201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D0D0D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Our project aims to develop and identify the most accurate predictive model for determining residential housing prices in Chicago, leveraging available data on property features and other relevant factors. </a:t>
            </a:r>
            <a:endParaRPr b="1" sz="7200">
              <a:solidFill>
                <a:srgbClr val="0D0D0D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533350"/>
            <a:ext cx="75057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Original Dataset idea: Scrape Zillow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19150" y="1267725"/>
            <a:ext cx="47142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original plan was to scrape Zillow for the data.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first two pages were successfully scraped.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Zillow detected the Selenium Headless Browser,  pressing the button with no delay.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Zillow (correctly) identified us as a bot and locked us out of the page.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delay was added, but class tags repeatedly changed.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group decided to use the Assessor’s Office data instead.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175" y="1394875"/>
            <a:ext cx="2844849" cy="231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27314" l="0" r="0" t="26971"/>
          <a:stretch/>
        </p:blipFill>
        <p:spPr>
          <a:xfrm>
            <a:off x="5738163" y="3922050"/>
            <a:ext cx="2734225" cy="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819150" y="526075"/>
            <a:ext cx="75057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 Set from the Cook County Assessor's Office</a:t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13" y="3738625"/>
            <a:ext cx="2330700" cy="6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3578850" y="3738675"/>
            <a:ext cx="4746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Cook County Assessor’s Office. (2022). Assessor [Archived 05-11-2022] - Residential Sales Data. Cook County Assessor’s Office Data Department. </a:t>
            </a:r>
            <a:endParaRPr sz="11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938025" y="1275000"/>
            <a:ext cx="71742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set of residential sales used by the Cook County Assessor in the assessment of residential property values. Contains property information including: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Sale Price, Sale Date.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Property Class, Type of Residence, Apartments, Number of Units.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Wall Material, Roof Material, Rooms, Bedrooms, Basement, Half Baths.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Central Air, Porch, Attic, Fireplaces, Cathedral Ceilings, Garage Material.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Property Square Feet, Building Square Feet, Estimate (Land), Estimate (Building).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Address, Latitude, Longitude, Zip Code.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620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 Cleaning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819150" y="1461475"/>
            <a:ext cx="75057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2181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2669">
                <a:latin typeface="Nunito"/>
                <a:ea typeface="Nunito"/>
                <a:cs typeface="Nunito"/>
                <a:sym typeface="Nunito"/>
              </a:rPr>
              <a:t>There were around 2.5 million homes sold, and there was parcel data for over 30 million properties in the Cook County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assessor's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dataset</a:t>
            </a:r>
            <a:endParaRPr sz="2669">
              <a:latin typeface="Nunito"/>
              <a:ea typeface="Nunito"/>
              <a:cs typeface="Nunito"/>
              <a:sym typeface="Nunito"/>
            </a:endParaRPr>
          </a:p>
          <a:p>
            <a:pPr indent="-321814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2669">
                <a:latin typeface="Nunito"/>
                <a:ea typeface="Nunito"/>
                <a:cs typeface="Nunito"/>
                <a:sym typeface="Nunito"/>
              </a:rPr>
              <a:t>Some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unnecessary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census information was dropped directly on the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assessors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website before download</a:t>
            </a:r>
            <a:endParaRPr sz="2669">
              <a:latin typeface="Nunito"/>
              <a:ea typeface="Nunito"/>
              <a:cs typeface="Nunito"/>
              <a:sym typeface="Nunito"/>
            </a:endParaRPr>
          </a:p>
          <a:p>
            <a:pPr indent="-321814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2669">
                <a:latin typeface="Nunito"/>
                <a:ea typeface="Nunito"/>
                <a:cs typeface="Nunito"/>
                <a:sym typeface="Nunito"/>
              </a:rPr>
              <a:t>The parcel data was downloaded as eight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separate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files, and each file was inner-joined to the sold homes dataset to produce eight dataframes of joined data.</a:t>
            </a:r>
            <a:endParaRPr sz="2669">
              <a:latin typeface="Nunito"/>
              <a:ea typeface="Nunito"/>
              <a:cs typeface="Nunito"/>
              <a:sym typeface="Nunito"/>
            </a:endParaRPr>
          </a:p>
          <a:p>
            <a:pPr indent="-321814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2669">
                <a:latin typeface="Nunito"/>
                <a:ea typeface="Nunito"/>
                <a:cs typeface="Nunito"/>
                <a:sym typeface="Nunito"/>
              </a:rPr>
              <a:t>The eight data frames were then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concatenated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together to produce joined_data_df, which was still very large and difficult to work with. </a:t>
            </a:r>
            <a:endParaRPr sz="2669">
              <a:latin typeface="Nunito"/>
              <a:ea typeface="Nunito"/>
              <a:cs typeface="Nunito"/>
              <a:sym typeface="Nunito"/>
            </a:endParaRPr>
          </a:p>
          <a:p>
            <a:pPr indent="-321814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lang="en" sz="2669">
                <a:latin typeface="Nunito"/>
                <a:ea typeface="Nunito"/>
                <a:cs typeface="Nunito"/>
                <a:sym typeface="Nunito"/>
              </a:rPr>
              <a:t>Additional columns were dropped and the sales were narrowed to 2018 and 2019, creating a more 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manageable</a:t>
            </a:r>
            <a:r>
              <a:rPr lang="en" sz="2669">
                <a:latin typeface="Nunito"/>
                <a:ea typeface="Nunito"/>
                <a:cs typeface="Nunito"/>
                <a:sym typeface="Nunito"/>
              </a:rPr>
              <a:t> dataset to work with</a:t>
            </a:r>
            <a:endParaRPr sz="2669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125" y="3795875"/>
            <a:ext cx="1045074" cy="10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690750" y="458225"/>
            <a:ext cx="7488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Logistic Classification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(Kyle)</a:t>
            </a: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71" name="Google Shape;171;p18"/>
          <p:cNvGraphicFramePr/>
          <p:nvPr/>
        </p:nvGraphicFramePr>
        <p:xfrm>
          <a:off x="4506550" y="22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{B90521A7-1762-4F3A-A400-33FC0CA74849}</a:tableStyleId>
              </a:tblPr>
              <a:tblGrid>
                <a:gridCol w="911825"/>
                <a:gridCol w="720325"/>
                <a:gridCol w="765925"/>
                <a:gridCol w="765925"/>
                <a:gridCol w="9118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sng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Recall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f1-Score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Support</a:t>
                      </a:r>
                      <a:endParaRPr b="1" sz="1000" u="sng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0.56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434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0.62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434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Accuracy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Macro Avg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Weighted Avg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918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" name="Google Shape;172;p18"/>
          <p:cNvSpPr txBox="1"/>
          <p:nvPr/>
        </p:nvSpPr>
        <p:spPr>
          <a:xfrm>
            <a:off x="4506563" y="1901125"/>
            <a:ext cx="3752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Classification Report </a:t>
            </a:r>
            <a:endParaRPr b="1" sz="12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3" name="Google Shape;173;p18"/>
          <p:cNvCxnSpPr/>
          <p:nvPr/>
        </p:nvCxnSpPr>
        <p:spPr>
          <a:xfrm rot="10800000">
            <a:off x="4391775" y="1188625"/>
            <a:ext cx="7500" cy="32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8"/>
          <p:cNvSpPr txBox="1"/>
          <p:nvPr/>
        </p:nvSpPr>
        <p:spPr>
          <a:xfrm>
            <a:off x="4506563" y="1188625"/>
            <a:ext cx="407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Training Data Score: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0.613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Testing Data Score: 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0.592</a:t>
            </a:r>
            <a:endParaRPr sz="1200"/>
          </a:p>
        </p:txBody>
      </p:sp>
      <p:sp>
        <p:nvSpPr>
          <p:cNvPr id="175" name="Google Shape;175;p18"/>
          <p:cNvSpPr txBox="1"/>
          <p:nvPr/>
        </p:nvSpPr>
        <p:spPr>
          <a:xfrm>
            <a:off x="690750" y="1188625"/>
            <a:ext cx="35337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Limits: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Single Family homes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greater than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$100,000 and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$1,000,000.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Estimated Total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Estimated (Land) + Estimated (Building)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Price Difference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- Estimated Total 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Sale Outcome 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 Price Difference / Estimated Total 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Outcome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Features: Property Class, Neighborhood Code, Town Code, Type of Residence, Basement Finish, Central Heating, Attic Type, Garage 1 Size, Garage 1 Attachment, Garage 1 Area, Porch, Use, Zip Code, Ward Number, School District Name, Nearest CTA Route Name. 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≈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785275" y="465525"/>
            <a:ext cx="7488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(Kyle) 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821625" y="1188625"/>
            <a:ext cx="43842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Limits: 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homes greater than $100,000 and less than $1,000,000.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Features: Property Class, Neighborhood Code, Town Code, Type of Residence, Basement Finish, Central Heating, Attic Type, Garage 1 Size, Garage 1 Attachment, Garage 1 Area, Porch, Use, Zip Code, Ward Number, School District Name, Nearest CTA Route Name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Absolute Error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$60,415.25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Root Mean Squared Error: 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$84,340.18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≈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82" name="Google Shape;182;p19"/>
          <p:cNvGraphicFramePr/>
          <p:nvPr/>
        </p:nvGraphicFramePr>
        <p:xfrm>
          <a:off x="5544700" y="14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{B90521A7-1762-4F3A-A400-33FC0CA74849}</a:tableStyleId>
              </a:tblPr>
              <a:tblGrid>
                <a:gridCol w="1418275"/>
                <a:gridCol w="1310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3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$282,450.00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$272,400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$272,765.87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$375,900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$173,076.91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$353,301.72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$540,000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$158,834.47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$165,000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$282,161.90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$296,925.46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$182,500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$337,399.77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$177,397.12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$171,000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$323,175.43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$213,000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19150" y="549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(Kelci)</a:t>
            </a:r>
            <a:endParaRPr sz="1400"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8" name="Google Shape;188;p20"/>
          <p:cNvGraphicFramePr/>
          <p:nvPr/>
        </p:nvGraphicFramePr>
        <p:xfrm>
          <a:off x="5247100" y="150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{B90521A7-1762-4F3A-A400-33FC0CA74849}</a:tableStyleId>
              </a:tblPr>
              <a:tblGrid>
                <a:gridCol w="1538875"/>
                <a:gridCol w="1538875"/>
              </a:tblGrid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19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>
                        <a:solidFill>
                          <a:srgbClr val="2719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719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rgbClr val="2719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132,696.88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145,000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542,624.24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295,000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109,249.62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89,280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150,238.30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85,000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1,319,620.64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1,481,000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796,522.75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690,000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277,728.70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215,000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447,408.91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363,000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191,476.52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487,000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583,732.35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$</a:t>
                      </a:r>
                      <a:r>
                        <a:rPr lang="en" sz="1200">
                          <a:solidFill>
                            <a:srgbClr val="271900"/>
                          </a:solidFill>
                          <a:latin typeface="Nunito Medium"/>
                          <a:ea typeface="Nunito Medium"/>
                          <a:cs typeface="Nunito Medium"/>
                          <a:sym typeface="Nunito Medium"/>
                        </a:rPr>
                        <a:t>428,000</a:t>
                      </a:r>
                      <a:endParaRPr sz="1200">
                        <a:solidFill>
                          <a:srgbClr val="271900"/>
                        </a:solidFill>
                        <a:latin typeface="Nunito Medium"/>
                        <a:ea typeface="Nunito Medium"/>
                        <a:cs typeface="Nunito Medium"/>
                        <a:sym typeface="Nunito Medium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20"/>
          <p:cNvSpPr txBox="1"/>
          <p:nvPr/>
        </p:nvSpPr>
        <p:spPr>
          <a:xfrm>
            <a:off x="819150" y="1503550"/>
            <a:ext cx="40815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(&gt; $50,000)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Features: Bedrooms, Basements, Central Air, Half Baths, Porch, Building sq ft., Estimate (Land), Estimate (Building), Full Baths, Sale Year. Property Class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Absolute Error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$</a:t>
            </a:r>
            <a:r>
              <a:rPr lang="en" sz="16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83,749.89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Root Mean Squared Error: 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$</a:t>
            </a:r>
            <a:r>
              <a:rPr lang="en" sz="16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155,303.34</a:t>
            </a:r>
            <a:endParaRPr sz="1600">
              <a:solidFill>
                <a:schemeClr val="dk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19150" y="486175"/>
            <a:ext cx="7505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Random Forest Regression Model </a:t>
            </a:r>
            <a:r>
              <a:rPr lang="en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(Conner)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95" name="Google Shape;195;p21"/>
          <p:cNvGraphicFramePr/>
          <p:nvPr/>
        </p:nvGraphicFramePr>
        <p:xfrm>
          <a:off x="5340850" y="126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{B90521A7-1762-4F3A-A400-33FC0CA74849}</a:tableStyleId>
              </a:tblPr>
              <a:tblGrid>
                <a:gridCol w="1492000"/>
                <a:gridCol w="1492000"/>
              </a:tblGrid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Prediction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Actual</a:t>
                      </a:r>
                      <a:endParaRPr b="1"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$291,515.00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$383,540.00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$395,000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$213,048.00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$221,740.00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$206,000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$230,789.00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$218,000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$450,875.00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$275,000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$269,368.00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$235,000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$228,414.85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$214,000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$358,235.00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$450,000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$285,290.00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$212,000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1"/>
          <p:cNvSpPr txBox="1"/>
          <p:nvPr/>
        </p:nvSpPr>
        <p:spPr>
          <a:xfrm>
            <a:off x="819150" y="1266575"/>
            <a:ext cx="4086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Limits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</a:t>
            </a: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only single family homes with sale prices greater than $200,000 and less than $750,000.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= Sale Price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X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= Latitude, Longitude, Sale date.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Mean Absolute Error:</a:t>
            </a:r>
            <a:r>
              <a:rPr lang="en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$70,742.08</a:t>
            </a:r>
            <a:endParaRPr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Root Mean Squared Error:</a:t>
            </a:r>
            <a:r>
              <a:rPr lang="en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 $97,432.49</a:t>
            </a:r>
            <a:endParaRPr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